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Average"/>
      <p:regular r:id="rId28"/>
    </p:embeddedFont>
    <p:embeddedFont>
      <p:font typeface="Oswal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C8B8AD1-B987-4F0B-85D5-0CE18593CA34}">
  <a:tblStyle styleId="{6C8B8AD1-B987-4F0B-85D5-0CE18593CA3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Average-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Oswald-regular.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Oswald-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g51f002615f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51f002615f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51f002615f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51f002615f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California market also exists (huge opportunity), although regulatory environment may need further improvements (bureaucracy) along with customer education.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51f002615f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51f002615f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1f002615f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1f002615f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Strategy: can cross sell to exponentially growing customer base of Tesla vehicle owners, minimizing marketing costs and targeting an already invested customer base who believe in the product and would also be interested in (1) reducing their energy bill and (2) improving environment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51f002615f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51f002615f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targeting existing car owners this also allows initial MVP release to only comprise updates to Tesla mobile app (e.g. for existing car owners)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1f002615f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1f002615f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Persona 1 (on left): </a:t>
            </a:r>
            <a:r>
              <a:rPr lang="en"/>
              <a:t>customers signing up for energy supply via community solar</a:t>
            </a:r>
            <a:r>
              <a:rPr lang="en"/>
              <a:t> - further breakdown as follows:</a:t>
            </a:r>
            <a:endParaRPr/>
          </a:p>
          <a:p>
            <a:pPr indent="-298450" lvl="0" marL="457200" rtl="0" algn="l">
              <a:lnSpc>
                <a:spcPct val="150000"/>
              </a:lnSpc>
              <a:spcBef>
                <a:spcPts val="0"/>
              </a:spcBef>
              <a:spcAft>
                <a:spcPts val="0"/>
              </a:spcAft>
              <a:buClr>
                <a:srgbClr val="4C4E72"/>
              </a:buClr>
              <a:buSzPts val="1100"/>
              <a:buChar char="●"/>
            </a:pPr>
            <a:r>
              <a:rPr lang="en">
                <a:solidFill>
                  <a:srgbClr val="4C4E72"/>
                </a:solidFill>
              </a:rPr>
              <a:t>People who rent or live in apt/condo</a:t>
            </a:r>
            <a:endParaRPr>
              <a:solidFill>
                <a:srgbClr val="4C4E72"/>
              </a:solidFill>
            </a:endParaRPr>
          </a:p>
          <a:p>
            <a:pPr indent="-298450" lvl="1" marL="914400" rtl="0" algn="l">
              <a:lnSpc>
                <a:spcPct val="150000"/>
              </a:lnSpc>
              <a:spcBef>
                <a:spcPts val="0"/>
              </a:spcBef>
              <a:spcAft>
                <a:spcPts val="0"/>
              </a:spcAft>
              <a:buClr>
                <a:srgbClr val="4C4E72"/>
              </a:buClr>
              <a:buSzPts val="1100"/>
              <a:buChar char="○"/>
            </a:pPr>
            <a:r>
              <a:rPr lang="en">
                <a:solidFill>
                  <a:srgbClr val="4C4E72"/>
                </a:solidFill>
              </a:rPr>
              <a:t>in particular Tesla owners</a:t>
            </a:r>
            <a:endParaRPr>
              <a:solidFill>
                <a:srgbClr val="4C4E72"/>
              </a:solidFill>
            </a:endParaRPr>
          </a:p>
          <a:p>
            <a:pPr indent="-298450" lvl="0" marL="457200" rtl="0" algn="l">
              <a:lnSpc>
                <a:spcPct val="150000"/>
              </a:lnSpc>
              <a:spcBef>
                <a:spcPts val="0"/>
              </a:spcBef>
              <a:spcAft>
                <a:spcPts val="0"/>
              </a:spcAft>
              <a:buClr>
                <a:srgbClr val="4C4E72"/>
              </a:buClr>
              <a:buSzPts val="1100"/>
              <a:buChar char="●"/>
            </a:pPr>
            <a:r>
              <a:rPr lang="en">
                <a:solidFill>
                  <a:srgbClr val="4C4E72"/>
                </a:solidFill>
              </a:rPr>
              <a:t>People who can’t afford to/don’t want to commit to installing solar</a:t>
            </a:r>
            <a:endParaRPr>
              <a:solidFill>
                <a:srgbClr val="4C4E72"/>
              </a:solidFill>
            </a:endParaRPr>
          </a:p>
          <a:p>
            <a:pPr indent="-298450" lvl="1" marL="914400" rtl="0" algn="l">
              <a:lnSpc>
                <a:spcPct val="150000"/>
              </a:lnSpc>
              <a:spcBef>
                <a:spcPts val="0"/>
              </a:spcBef>
              <a:spcAft>
                <a:spcPts val="0"/>
              </a:spcAft>
              <a:buClr>
                <a:srgbClr val="4C4E72"/>
              </a:buClr>
              <a:buSzPts val="1100"/>
              <a:buChar char="○"/>
            </a:pPr>
            <a:r>
              <a:rPr lang="en">
                <a:solidFill>
                  <a:srgbClr val="4C4E72"/>
                </a:solidFill>
              </a:rPr>
              <a:t>in particular Tesla owners</a:t>
            </a:r>
            <a:endParaRPr>
              <a:solidFill>
                <a:srgbClr val="4C4E72"/>
              </a:solidFill>
            </a:endParaRPr>
          </a:p>
          <a:p>
            <a:pPr indent="-298450" lvl="0" marL="457200" rtl="0" algn="l">
              <a:lnSpc>
                <a:spcPct val="150000"/>
              </a:lnSpc>
              <a:spcBef>
                <a:spcPts val="0"/>
              </a:spcBef>
              <a:spcAft>
                <a:spcPts val="0"/>
              </a:spcAft>
              <a:buClr>
                <a:srgbClr val="4C4E72"/>
              </a:buClr>
              <a:buSzPts val="1100"/>
              <a:buChar char="●"/>
            </a:pPr>
            <a:r>
              <a:rPr lang="en">
                <a:solidFill>
                  <a:srgbClr val="4C4E72"/>
                </a:solidFill>
              </a:rPr>
              <a:t>People who aren’t currently interested in installing solar, but wouldn’t mind additional monthly revenue</a:t>
            </a:r>
            <a:endParaRPr>
              <a:solidFill>
                <a:srgbClr val="4C4E72"/>
              </a:solidFill>
            </a:endParaRPr>
          </a:p>
          <a:p>
            <a:pPr indent="0" lvl="0" marL="0" rtl="0" algn="l">
              <a:lnSpc>
                <a:spcPct val="150000"/>
              </a:lnSpc>
              <a:spcBef>
                <a:spcPts val="0"/>
              </a:spcBef>
              <a:spcAft>
                <a:spcPts val="0"/>
              </a:spcAft>
              <a:buNone/>
            </a:pPr>
            <a:r>
              <a:rPr lang="en">
                <a:solidFill>
                  <a:srgbClr val="4C4E72"/>
                </a:solidFill>
              </a:rPr>
              <a:t>Persona 2 (on right): customers installing community solar panels -- further breakdown as follows:</a:t>
            </a:r>
            <a:endParaRPr>
              <a:solidFill>
                <a:srgbClr val="4C4E72"/>
              </a:solidFill>
            </a:endParaRPr>
          </a:p>
          <a:p>
            <a:pPr indent="-298450" lvl="0" marL="457200" rtl="0" algn="l">
              <a:lnSpc>
                <a:spcPct val="150000"/>
              </a:lnSpc>
              <a:spcBef>
                <a:spcPts val="0"/>
              </a:spcBef>
              <a:spcAft>
                <a:spcPts val="0"/>
              </a:spcAft>
              <a:buClr>
                <a:srgbClr val="4C4E72"/>
              </a:buClr>
              <a:buSzPts val="1100"/>
              <a:buChar char="●"/>
            </a:pPr>
            <a:r>
              <a:rPr lang="en">
                <a:solidFill>
                  <a:srgbClr val="4C4E72"/>
                </a:solidFill>
              </a:rPr>
              <a:t>Nearby business owners with unused roof capacity (warehouses/retail/factories etc.)</a:t>
            </a:r>
            <a:endParaRPr>
              <a:solidFill>
                <a:srgbClr val="4C4E72"/>
              </a:solidFill>
            </a:endParaRPr>
          </a:p>
          <a:p>
            <a:pPr indent="-298450" lvl="0" marL="457200" rtl="0" algn="l">
              <a:lnSpc>
                <a:spcPct val="150000"/>
              </a:lnSpc>
              <a:spcBef>
                <a:spcPts val="0"/>
              </a:spcBef>
              <a:spcAft>
                <a:spcPts val="0"/>
              </a:spcAft>
              <a:buClr>
                <a:srgbClr val="4C4E72"/>
              </a:buClr>
              <a:buSzPts val="1100"/>
              <a:buChar char="●"/>
            </a:pPr>
            <a:r>
              <a:rPr lang="en">
                <a:solidFill>
                  <a:srgbClr val="4C4E72"/>
                </a:solidFill>
              </a:rPr>
              <a:t>Nearby homeowners who can install solar or can increase amount of solar on existing roof installation</a:t>
            </a:r>
            <a:endParaRPr>
              <a:solidFill>
                <a:srgbClr val="4C4E72"/>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51f002615f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51f002615f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Schreenshots of existing Tesla mobile app as of March 2019</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4d10b06f6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4d10b06f6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 links promoting Community Solar (and regular solar): “Energy Footprint” and “Go Green”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4d10b06f6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4d10b06f6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 pages on mobile app (can also be replicated for web app if successful)</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4d10b06f6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4d10b06f6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Customer funnel - can initially just gauge interests with information and/or cost quote requests</a:t>
            </a:r>
            <a:endParaRPr/>
          </a:p>
          <a:p>
            <a:pPr indent="0" lvl="0" marL="0" rtl="0" algn="l">
              <a:spcBef>
                <a:spcPts val="0"/>
              </a:spcBef>
              <a:spcAft>
                <a:spcPts val="0"/>
              </a:spcAft>
              <a:buNone/>
            </a:pPr>
            <a:r>
              <a:rPr lang="en"/>
              <a:t>If desired, can buildout workflow for actual sign-ups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4d10b06f6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4d10b06f6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Going beyond the MVP can replicate some of the same functionality into in-car screen (e.g. showing energy source/ghg emissions for charging etc.)  and/or web app.</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51f002615f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51f002615f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4d10b06f6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4d10b06f6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4d10b06f6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4d10b06f6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595959"/>
                </a:solidFill>
                <a:highlight>
                  <a:srgbClr val="FFFFFF"/>
                </a:highlight>
              </a:rPr>
              <a:t>“You only need about 100 miles by 100 miles of solar panels to power the entire United States. The batteries you need to store the energy, to make sure you have 24/7 power, is 1 mile by 1 mile. One square-mile. That’s it.” — Elon Musk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51f002615f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51f002615f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people know Tesla because of their cars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51f002615f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51f002615f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However as per Tesla’s mission, they also provide an array of residential</a:t>
            </a:r>
            <a:r>
              <a:rPr lang="en"/>
              <a:t> (e.g. solar panels/roof tiles/home batteries)</a:t>
            </a:r>
            <a:r>
              <a:rPr lang="en"/>
              <a:t> and commercial/industrial energy products (e.g. powerpack etc.)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51f002615f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1f002615f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What’s on many people’s minds these days is climate change and the environment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51f002615f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51f002615f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living means many people live in condos/apartment complexes especially in urban areas.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51f002615f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51f002615f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Whether because customers live in multi-unit housing complexes or because their roof doesn’t have sufficient sun exposure, studies show there is a large percentage of people who can’t install solar on their current residences -- hence a huge untapped opportunity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51f002615f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51f002615f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51f002615f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51f002615f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www.nytimes.com/2018/07/12/realestate/apartment-dwellers-solar-power.html"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26.png"/><Relationship Id="rId5" Type="http://schemas.openxmlformats.org/officeDocument/2006/relationships/image" Target="../media/image12.png"/><Relationship Id="rId6"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25.png"/><Relationship Id="rId5"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7.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solstice.us/solstice-blog/why-americans-cant-access-rooftop-solar/" TargetMode="Externa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solidFill>
                  <a:srgbClr val="FFFFFF"/>
                </a:solidFill>
              </a:rPr>
              <a:t>Tesla</a:t>
            </a:r>
            <a:endParaRPr sz="6000">
              <a:solidFill>
                <a:srgbClr val="FFFFFF"/>
              </a:solidFill>
            </a:endParaRPr>
          </a:p>
          <a:p>
            <a:pPr indent="0" lvl="0" marL="0" rtl="0" algn="ctr">
              <a:spcBef>
                <a:spcPts val="0"/>
              </a:spcBef>
              <a:spcAft>
                <a:spcPts val="0"/>
              </a:spcAft>
              <a:buNone/>
            </a:pPr>
            <a:r>
              <a:rPr lang="en">
                <a:solidFill>
                  <a:srgbClr val="FFFFFF"/>
                </a:solidFill>
              </a:rPr>
              <a:t> </a:t>
            </a:r>
            <a:r>
              <a:rPr lang="en" sz="2400">
                <a:solidFill>
                  <a:srgbClr val="FFFFFF"/>
                </a:solidFill>
              </a:rPr>
              <a:t>Community Solar</a:t>
            </a:r>
            <a:endParaRPr sz="2400">
              <a:solidFill>
                <a:srgbClr val="FFFFFF"/>
              </a:solidFill>
            </a:endParaRPr>
          </a:p>
          <a:p>
            <a:pPr indent="0" lvl="0" marL="0" rtl="0" algn="ctr">
              <a:spcBef>
                <a:spcPts val="0"/>
              </a:spcBef>
              <a:spcAft>
                <a:spcPts val="0"/>
              </a:spcAft>
              <a:buNone/>
            </a:pPr>
            <a:r>
              <a:t/>
            </a:r>
            <a:endParaRPr sz="1800"/>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Jerry Yip</a:t>
            </a:r>
            <a:endParaRPr sz="1800"/>
          </a:p>
          <a:p>
            <a:pPr indent="0" lvl="0" marL="0" rtl="0" algn="ctr">
              <a:spcBef>
                <a:spcPts val="0"/>
              </a:spcBef>
              <a:spcAft>
                <a:spcPts val="0"/>
              </a:spcAft>
              <a:buNone/>
            </a:pPr>
            <a:r>
              <a:rPr lang="en" sz="1800"/>
              <a:t>jerry.yip@gmail.com</a:t>
            </a:r>
            <a:endParaRPr sz="1800"/>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2"/>
          <p:cNvSpPr txBox="1"/>
          <p:nvPr>
            <p:ph idx="1" type="subTitle"/>
          </p:nvPr>
        </p:nvSpPr>
        <p:spPr>
          <a:xfrm>
            <a:off x="521850" y="3702875"/>
            <a:ext cx="8089800" cy="12513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New York Times: </a:t>
            </a:r>
            <a:r>
              <a:rPr lang="en" sz="1200">
                <a:solidFill>
                  <a:srgbClr val="000000"/>
                </a:solidFill>
                <a:latin typeface="Arial"/>
                <a:ea typeface="Arial"/>
                <a:cs typeface="Arial"/>
                <a:sym typeface="Arial"/>
              </a:rPr>
              <a:t> </a:t>
            </a:r>
            <a:r>
              <a:rPr lang="en" sz="1200" u="sng">
                <a:solidFill>
                  <a:srgbClr val="1155CC"/>
                </a:solidFill>
                <a:latin typeface="Cambria"/>
                <a:ea typeface="Cambria"/>
                <a:cs typeface="Cambria"/>
                <a:sym typeface="Cambria"/>
                <a:hlinkClick r:id="rId3"/>
              </a:rPr>
              <a:t>https://www.nytimes.com/2018/07/12/realestate/apartment-dwellers-solar-power.html</a:t>
            </a:r>
            <a:endParaRPr/>
          </a:p>
          <a:p>
            <a:pPr indent="0" lvl="0" marL="0" rtl="0" algn="l">
              <a:spcBef>
                <a:spcPts val="0"/>
              </a:spcBef>
              <a:spcAft>
                <a:spcPts val="0"/>
              </a:spcAft>
              <a:buClr>
                <a:srgbClr val="000000"/>
              </a:buClr>
              <a:buSzPts val="1100"/>
              <a:buFont typeface="Arial"/>
              <a:buNone/>
            </a:pPr>
            <a:r>
              <a:rPr lang="en"/>
              <a:t>“guaranteeing a 10 to 15% reduction to a customer’s monthly electricity bill”</a:t>
            </a:r>
            <a:endParaRPr/>
          </a:p>
        </p:txBody>
      </p:sp>
      <p:sp>
        <p:nvSpPr>
          <p:cNvPr id="121" name="Google Shape;121;p22"/>
          <p:cNvSpPr txBox="1"/>
          <p:nvPr>
            <p:ph type="ctrTitle"/>
          </p:nvPr>
        </p:nvSpPr>
        <p:spPr>
          <a:xfrm>
            <a:off x="223050" y="39900"/>
            <a:ext cx="7641600" cy="125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Community Solar</a:t>
            </a:r>
            <a:endParaRPr/>
          </a:p>
        </p:txBody>
      </p:sp>
      <p:pic>
        <p:nvPicPr>
          <p:cNvPr id="122" name="Google Shape;122;p22"/>
          <p:cNvPicPr preferRelativeResize="0"/>
          <p:nvPr/>
        </p:nvPicPr>
        <p:blipFill rotWithShape="1">
          <a:blip r:embed="rId4">
            <a:alphaModFix/>
          </a:blip>
          <a:srcRect b="56389" l="0" r="0" t="0"/>
          <a:stretch/>
        </p:blipFill>
        <p:spPr>
          <a:xfrm>
            <a:off x="2724100" y="1889577"/>
            <a:ext cx="5756000" cy="1663925"/>
          </a:xfrm>
          <a:prstGeom prst="rect">
            <a:avLst/>
          </a:prstGeom>
          <a:noFill/>
          <a:ln>
            <a:noFill/>
          </a:ln>
        </p:spPr>
      </p:pic>
      <p:sp>
        <p:nvSpPr>
          <p:cNvPr id="123" name="Google Shape;123;p22"/>
          <p:cNvSpPr txBox="1"/>
          <p:nvPr>
            <p:ph idx="1" type="subTitle"/>
          </p:nvPr>
        </p:nvSpPr>
        <p:spPr>
          <a:xfrm>
            <a:off x="521850" y="1291200"/>
            <a:ext cx="3650700" cy="166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Recent Market Success</a:t>
            </a:r>
            <a:endParaRPr/>
          </a:p>
          <a:p>
            <a:pPr indent="-361950" lvl="0" marL="457200" rtl="0" algn="l">
              <a:spcBef>
                <a:spcPts val="0"/>
              </a:spcBef>
              <a:spcAft>
                <a:spcPts val="0"/>
              </a:spcAft>
              <a:buSzPts val="2100"/>
              <a:buChar char="●"/>
            </a:pPr>
            <a:r>
              <a:rPr lang="en"/>
              <a:t>New York</a:t>
            </a:r>
            <a:endParaRPr/>
          </a:p>
          <a:p>
            <a:pPr indent="-361950" lvl="0" marL="457200" rtl="0" algn="l">
              <a:spcBef>
                <a:spcPts val="0"/>
              </a:spcBef>
              <a:spcAft>
                <a:spcPts val="0"/>
              </a:spcAft>
              <a:buSzPts val="2100"/>
              <a:buChar char="●"/>
            </a:pPr>
            <a:r>
              <a:rPr lang="en"/>
              <a:t>Minnesota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3"/>
          <p:cNvSpPr txBox="1"/>
          <p:nvPr>
            <p:ph type="ctrTitle"/>
          </p:nvPr>
        </p:nvSpPr>
        <p:spPr>
          <a:xfrm>
            <a:off x="617900" y="256100"/>
            <a:ext cx="7801500" cy="103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SWOT</a:t>
            </a:r>
            <a:endParaRPr/>
          </a:p>
        </p:txBody>
      </p:sp>
      <p:graphicFrame>
        <p:nvGraphicFramePr>
          <p:cNvPr id="129" name="Google Shape;129;p23"/>
          <p:cNvGraphicFramePr/>
          <p:nvPr/>
        </p:nvGraphicFramePr>
        <p:xfrm>
          <a:off x="952500" y="1406425"/>
          <a:ext cx="3000000" cy="3000000"/>
        </p:xfrm>
        <a:graphic>
          <a:graphicData uri="http://schemas.openxmlformats.org/drawingml/2006/table">
            <a:tbl>
              <a:tblPr>
                <a:noFill/>
                <a:tableStyleId>{6C8B8AD1-B987-4F0B-85D5-0CE18593CA34}</a:tableStyleId>
              </a:tblPr>
              <a:tblGrid>
                <a:gridCol w="3619500"/>
                <a:gridCol w="3619500"/>
              </a:tblGrid>
              <a:tr h="1537125">
                <a:tc>
                  <a:txBody>
                    <a:bodyPr/>
                    <a:lstStyle/>
                    <a:p>
                      <a:pPr indent="0" lvl="0" marL="0" rtl="0" algn="l">
                        <a:spcBef>
                          <a:spcPts val="0"/>
                        </a:spcBef>
                        <a:spcAft>
                          <a:spcPts val="0"/>
                        </a:spcAft>
                        <a:buNone/>
                      </a:pPr>
                      <a:r>
                        <a:rPr b="1" lang="en">
                          <a:solidFill>
                            <a:srgbClr val="0000FF"/>
                          </a:solidFill>
                        </a:rPr>
                        <a:t>Strengths:</a:t>
                      </a:r>
                      <a:endParaRPr b="1">
                        <a:solidFill>
                          <a:srgbClr val="0000FF"/>
                        </a:solidFill>
                      </a:endParaRPr>
                    </a:p>
                    <a:p>
                      <a:pPr indent="-317500" lvl="0" marL="457200" rtl="0" algn="l">
                        <a:spcBef>
                          <a:spcPts val="0"/>
                        </a:spcBef>
                        <a:spcAft>
                          <a:spcPts val="0"/>
                        </a:spcAft>
                        <a:buClr>
                          <a:srgbClr val="0000FF"/>
                        </a:buClr>
                        <a:buSzPts val="1400"/>
                        <a:buAutoNum type="arabicParenR"/>
                      </a:pPr>
                      <a:r>
                        <a:rPr lang="en">
                          <a:solidFill>
                            <a:srgbClr val="0000FF"/>
                          </a:solidFill>
                        </a:rPr>
                        <a:t>In-house </a:t>
                      </a:r>
                      <a:r>
                        <a:rPr b="1" lang="en" u="sng">
                          <a:solidFill>
                            <a:srgbClr val="0000FF"/>
                          </a:solidFill>
                        </a:rPr>
                        <a:t>solar &amp; battery expertise</a:t>
                      </a:r>
                      <a:endParaRPr b="1" u="sng">
                        <a:solidFill>
                          <a:srgbClr val="0000FF"/>
                        </a:solidFill>
                      </a:endParaRPr>
                    </a:p>
                    <a:p>
                      <a:pPr indent="-317500" lvl="0" marL="457200" rtl="0" algn="l">
                        <a:spcBef>
                          <a:spcPts val="0"/>
                        </a:spcBef>
                        <a:spcAft>
                          <a:spcPts val="0"/>
                        </a:spcAft>
                        <a:buClr>
                          <a:srgbClr val="0000FF"/>
                        </a:buClr>
                        <a:buSzPts val="1400"/>
                        <a:buAutoNum type="arabicParenR"/>
                      </a:pPr>
                      <a:r>
                        <a:rPr b="1" lang="en" u="sng">
                          <a:solidFill>
                            <a:srgbClr val="0000FF"/>
                          </a:solidFill>
                        </a:rPr>
                        <a:t>Huge</a:t>
                      </a:r>
                      <a:r>
                        <a:rPr lang="en">
                          <a:solidFill>
                            <a:srgbClr val="0000FF"/>
                          </a:solidFill>
                        </a:rPr>
                        <a:t> existing customer base</a:t>
                      </a:r>
                      <a:endParaRPr>
                        <a:solidFill>
                          <a:srgbClr val="0000FF"/>
                        </a:solidFill>
                      </a:endParaRPr>
                    </a:p>
                    <a:p>
                      <a:pPr indent="-317500" lvl="0" marL="457200" rtl="0" algn="l">
                        <a:spcBef>
                          <a:spcPts val="0"/>
                        </a:spcBef>
                        <a:spcAft>
                          <a:spcPts val="0"/>
                        </a:spcAft>
                        <a:buClr>
                          <a:srgbClr val="0000FF"/>
                        </a:buClr>
                        <a:buSzPts val="1400"/>
                        <a:buAutoNum type="arabicParenR"/>
                      </a:pPr>
                      <a:r>
                        <a:rPr lang="en">
                          <a:solidFill>
                            <a:srgbClr val="0000FF"/>
                          </a:solidFill>
                        </a:rPr>
                        <a:t>Brand recognition</a:t>
                      </a:r>
                      <a:endParaRPr>
                        <a:solidFill>
                          <a:srgbClr val="0000FF"/>
                        </a:solidFill>
                      </a:endParaRPr>
                    </a:p>
                  </a:txBody>
                  <a:tcPr marT="91425" marB="91425" marR="91425" marL="91425">
                    <a:solidFill>
                      <a:srgbClr val="FFFFFF"/>
                    </a:solidFill>
                  </a:tcPr>
                </a:tc>
                <a:tc>
                  <a:txBody>
                    <a:bodyPr/>
                    <a:lstStyle/>
                    <a:p>
                      <a:pPr indent="0" lvl="0" marL="0" rtl="0" algn="l">
                        <a:spcBef>
                          <a:spcPts val="0"/>
                        </a:spcBef>
                        <a:spcAft>
                          <a:spcPts val="0"/>
                        </a:spcAft>
                        <a:buNone/>
                      </a:pPr>
                      <a:r>
                        <a:rPr b="1" lang="en">
                          <a:solidFill>
                            <a:srgbClr val="0000FF"/>
                          </a:solidFill>
                        </a:rPr>
                        <a:t>Weaknesses</a:t>
                      </a:r>
                      <a:endParaRPr b="1">
                        <a:solidFill>
                          <a:srgbClr val="0000FF"/>
                        </a:solidFill>
                      </a:endParaRPr>
                    </a:p>
                    <a:p>
                      <a:pPr indent="-317500" lvl="0" marL="457200" rtl="0" algn="l">
                        <a:spcBef>
                          <a:spcPts val="0"/>
                        </a:spcBef>
                        <a:spcAft>
                          <a:spcPts val="0"/>
                        </a:spcAft>
                        <a:buClr>
                          <a:srgbClr val="0000FF"/>
                        </a:buClr>
                        <a:buSzPts val="1400"/>
                        <a:buAutoNum type="arabicParenR"/>
                      </a:pPr>
                      <a:r>
                        <a:rPr lang="en">
                          <a:solidFill>
                            <a:srgbClr val="0000FF"/>
                          </a:solidFill>
                        </a:rPr>
                        <a:t>Tesla new to Community Solar</a:t>
                      </a:r>
                      <a:endParaRPr>
                        <a:solidFill>
                          <a:srgbClr val="0000FF"/>
                        </a:solidFill>
                      </a:endParaRPr>
                    </a:p>
                  </a:txBody>
                  <a:tcPr marT="91425" marB="91425" marR="91425" marL="91425">
                    <a:lnT cap="flat" cmpd="sng" w="9525">
                      <a:solidFill>
                        <a:srgbClr val="F3F3F3"/>
                      </a:solidFill>
                      <a:prstDash val="solid"/>
                      <a:round/>
                      <a:headEnd len="sm" w="sm" type="none"/>
                      <a:tailEnd len="sm" w="sm" type="none"/>
                    </a:lnT>
                    <a:solidFill>
                      <a:srgbClr val="FFFFFF"/>
                    </a:solidFill>
                  </a:tcPr>
                </a:tc>
              </a:tr>
              <a:tr h="1537125">
                <a:tc>
                  <a:txBody>
                    <a:bodyPr/>
                    <a:lstStyle/>
                    <a:p>
                      <a:pPr indent="0" lvl="0" marL="0" rtl="0" algn="l">
                        <a:spcBef>
                          <a:spcPts val="0"/>
                        </a:spcBef>
                        <a:spcAft>
                          <a:spcPts val="0"/>
                        </a:spcAft>
                        <a:buNone/>
                      </a:pPr>
                      <a:r>
                        <a:rPr b="1" lang="en">
                          <a:solidFill>
                            <a:srgbClr val="0000FF"/>
                          </a:solidFill>
                        </a:rPr>
                        <a:t>Opportunities:</a:t>
                      </a:r>
                      <a:endParaRPr b="1">
                        <a:solidFill>
                          <a:srgbClr val="0000FF"/>
                        </a:solidFill>
                      </a:endParaRPr>
                    </a:p>
                    <a:p>
                      <a:pPr indent="-317500" lvl="0" marL="457200" rtl="0" algn="l">
                        <a:spcBef>
                          <a:spcPts val="0"/>
                        </a:spcBef>
                        <a:spcAft>
                          <a:spcPts val="0"/>
                        </a:spcAft>
                        <a:buClr>
                          <a:srgbClr val="0000FF"/>
                        </a:buClr>
                        <a:buSzPts val="1400"/>
                        <a:buAutoNum type="arabicParenR"/>
                      </a:pPr>
                      <a:r>
                        <a:rPr lang="en">
                          <a:solidFill>
                            <a:srgbClr val="0000FF"/>
                          </a:solidFill>
                        </a:rPr>
                        <a:t>Untapped Market</a:t>
                      </a:r>
                      <a:endParaRPr>
                        <a:solidFill>
                          <a:srgbClr val="0000FF"/>
                        </a:solidFill>
                      </a:endParaRPr>
                    </a:p>
                    <a:p>
                      <a:pPr indent="-317500" lvl="0" marL="457200" rtl="0" algn="l">
                        <a:spcBef>
                          <a:spcPts val="0"/>
                        </a:spcBef>
                        <a:spcAft>
                          <a:spcPts val="0"/>
                        </a:spcAft>
                        <a:buClr>
                          <a:srgbClr val="0000FF"/>
                        </a:buClr>
                        <a:buSzPts val="1400"/>
                        <a:buAutoNum type="arabicParenR"/>
                      </a:pPr>
                      <a:r>
                        <a:rPr lang="en">
                          <a:solidFill>
                            <a:srgbClr val="0000FF"/>
                          </a:solidFill>
                        </a:rPr>
                        <a:t>Potential Cost Savings to Customers</a:t>
                      </a:r>
                      <a:endParaRPr>
                        <a:solidFill>
                          <a:srgbClr val="0000FF"/>
                        </a:solidFill>
                      </a:endParaRPr>
                    </a:p>
                  </a:txBody>
                  <a:tcPr marT="91425" marB="91425" marR="91425" marL="91425">
                    <a:solidFill>
                      <a:srgbClr val="FFFFFF"/>
                    </a:solidFill>
                  </a:tcPr>
                </a:tc>
                <a:tc>
                  <a:txBody>
                    <a:bodyPr/>
                    <a:lstStyle/>
                    <a:p>
                      <a:pPr indent="0" lvl="0" marL="0" rtl="0" algn="l">
                        <a:spcBef>
                          <a:spcPts val="0"/>
                        </a:spcBef>
                        <a:spcAft>
                          <a:spcPts val="0"/>
                        </a:spcAft>
                        <a:buNone/>
                      </a:pPr>
                      <a:r>
                        <a:rPr b="1" lang="en">
                          <a:solidFill>
                            <a:srgbClr val="0000FF"/>
                          </a:solidFill>
                        </a:rPr>
                        <a:t>Threats</a:t>
                      </a:r>
                      <a:endParaRPr b="1">
                        <a:solidFill>
                          <a:srgbClr val="0000FF"/>
                        </a:solidFill>
                      </a:endParaRPr>
                    </a:p>
                    <a:p>
                      <a:pPr indent="-317500" lvl="0" marL="457200" rtl="0" algn="l">
                        <a:spcBef>
                          <a:spcPts val="0"/>
                        </a:spcBef>
                        <a:spcAft>
                          <a:spcPts val="0"/>
                        </a:spcAft>
                        <a:buClr>
                          <a:srgbClr val="0000FF"/>
                        </a:buClr>
                        <a:buSzPts val="1400"/>
                        <a:buAutoNum type="arabicParenR"/>
                      </a:pPr>
                      <a:r>
                        <a:rPr lang="en">
                          <a:solidFill>
                            <a:srgbClr val="0000FF"/>
                          </a:solidFill>
                        </a:rPr>
                        <a:t>Several Incumbents (potential partners?)</a:t>
                      </a:r>
                      <a:endParaRPr>
                        <a:solidFill>
                          <a:srgbClr val="0000FF"/>
                        </a:solidFill>
                      </a:endParaRPr>
                    </a:p>
                  </a:txBody>
                  <a:tcPr marT="91425" marB="91425" marR="91425" marL="91425">
                    <a:solidFill>
                      <a:srgbClr val="FFFFFF"/>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4"/>
          <p:cNvSpPr txBox="1"/>
          <p:nvPr>
            <p:ph type="ctrTitle"/>
          </p:nvPr>
        </p:nvSpPr>
        <p:spPr>
          <a:xfrm>
            <a:off x="671250" y="73075"/>
            <a:ext cx="7801500" cy="123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Tesla Customers</a:t>
            </a:r>
            <a:endParaRPr/>
          </a:p>
        </p:txBody>
      </p:sp>
      <p:sp>
        <p:nvSpPr>
          <p:cNvPr id="135" name="Google Shape;135;p24"/>
          <p:cNvSpPr txBox="1"/>
          <p:nvPr>
            <p:ph idx="1" type="subTitle"/>
          </p:nvPr>
        </p:nvSpPr>
        <p:spPr>
          <a:xfrm>
            <a:off x="884700" y="2742475"/>
            <a:ext cx="3170400" cy="156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 of Q2 2018: 500,000 vehicles sold in the US alone</a:t>
            </a:r>
            <a:endParaRPr/>
          </a:p>
        </p:txBody>
      </p:sp>
      <p:pic>
        <p:nvPicPr>
          <p:cNvPr id="136" name="Google Shape;136;p24"/>
          <p:cNvPicPr preferRelativeResize="0"/>
          <p:nvPr/>
        </p:nvPicPr>
        <p:blipFill>
          <a:blip r:embed="rId3">
            <a:alphaModFix/>
          </a:blip>
          <a:stretch>
            <a:fillRect/>
          </a:stretch>
        </p:blipFill>
        <p:spPr>
          <a:xfrm>
            <a:off x="4355402" y="1419400"/>
            <a:ext cx="3259873" cy="3617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5"/>
          <p:cNvSpPr txBox="1"/>
          <p:nvPr>
            <p:ph type="ctrTitle"/>
          </p:nvPr>
        </p:nvSpPr>
        <p:spPr>
          <a:xfrm>
            <a:off x="724600" y="106725"/>
            <a:ext cx="7801500" cy="10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Minimum Viable Product</a:t>
            </a:r>
            <a:endParaRPr/>
          </a:p>
        </p:txBody>
      </p:sp>
      <p:sp>
        <p:nvSpPr>
          <p:cNvPr id="142" name="Google Shape;142;p25"/>
          <p:cNvSpPr txBox="1"/>
          <p:nvPr>
            <p:ph idx="1" type="subTitle"/>
          </p:nvPr>
        </p:nvSpPr>
        <p:spPr>
          <a:xfrm>
            <a:off x="724600" y="38791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Cross-sell to existing Tesla car owners in select markets</a:t>
            </a:r>
            <a:endParaRPr/>
          </a:p>
        </p:txBody>
      </p:sp>
      <p:pic>
        <p:nvPicPr>
          <p:cNvPr id="143" name="Google Shape;143;p25"/>
          <p:cNvPicPr preferRelativeResize="0"/>
          <p:nvPr/>
        </p:nvPicPr>
        <p:blipFill rotWithShape="1">
          <a:blip r:embed="rId3">
            <a:alphaModFix/>
          </a:blip>
          <a:srcRect b="11481" l="19520" r="21593" t="20578"/>
          <a:stretch/>
        </p:blipFill>
        <p:spPr>
          <a:xfrm>
            <a:off x="3105300" y="1478800"/>
            <a:ext cx="2803899" cy="20416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6"/>
          <p:cNvSpPr txBox="1"/>
          <p:nvPr>
            <p:ph type="ctrTitle"/>
          </p:nvPr>
        </p:nvSpPr>
        <p:spPr>
          <a:xfrm>
            <a:off x="671250" y="0"/>
            <a:ext cx="7801500" cy="113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Target Personas</a:t>
            </a:r>
            <a:endParaRPr/>
          </a:p>
        </p:txBody>
      </p:sp>
      <p:pic>
        <p:nvPicPr>
          <p:cNvPr id="149" name="Google Shape;149;p26"/>
          <p:cNvPicPr preferRelativeResize="0"/>
          <p:nvPr/>
        </p:nvPicPr>
        <p:blipFill>
          <a:blip r:embed="rId3">
            <a:alphaModFix/>
          </a:blip>
          <a:stretch>
            <a:fillRect/>
          </a:stretch>
        </p:blipFill>
        <p:spPr>
          <a:xfrm>
            <a:off x="5611750" y="1131001"/>
            <a:ext cx="2505075" cy="1828800"/>
          </a:xfrm>
          <a:prstGeom prst="rect">
            <a:avLst/>
          </a:prstGeom>
          <a:noFill/>
          <a:ln>
            <a:noFill/>
          </a:ln>
        </p:spPr>
      </p:pic>
      <p:pic>
        <p:nvPicPr>
          <p:cNvPr id="150" name="Google Shape;150;p26"/>
          <p:cNvPicPr preferRelativeResize="0"/>
          <p:nvPr/>
        </p:nvPicPr>
        <p:blipFill>
          <a:blip r:embed="rId4">
            <a:alphaModFix/>
          </a:blip>
          <a:stretch>
            <a:fillRect/>
          </a:stretch>
        </p:blipFill>
        <p:spPr>
          <a:xfrm>
            <a:off x="671250" y="3327225"/>
            <a:ext cx="2312079" cy="1734078"/>
          </a:xfrm>
          <a:prstGeom prst="rect">
            <a:avLst/>
          </a:prstGeom>
          <a:noFill/>
          <a:ln>
            <a:noFill/>
          </a:ln>
        </p:spPr>
      </p:pic>
      <p:pic>
        <p:nvPicPr>
          <p:cNvPr id="151" name="Google Shape;151;p26"/>
          <p:cNvPicPr preferRelativeResize="0"/>
          <p:nvPr/>
        </p:nvPicPr>
        <p:blipFill>
          <a:blip r:embed="rId5">
            <a:alphaModFix/>
          </a:blip>
          <a:stretch>
            <a:fillRect/>
          </a:stretch>
        </p:blipFill>
        <p:spPr>
          <a:xfrm>
            <a:off x="5502425" y="3092575"/>
            <a:ext cx="2723751" cy="1828800"/>
          </a:xfrm>
          <a:prstGeom prst="rect">
            <a:avLst/>
          </a:prstGeom>
          <a:noFill/>
          <a:ln>
            <a:noFill/>
          </a:ln>
        </p:spPr>
      </p:pic>
      <p:pic>
        <p:nvPicPr>
          <p:cNvPr id="152" name="Google Shape;152;p26"/>
          <p:cNvPicPr preferRelativeResize="0"/>
          <p:nvPr/>
        </p:nvPicPr>
        <p:blipFill rotWithShape="1">
          <a:blip r:embed="rId6">
            <a:alphaModFix/>
          </a:blip>
          <a:srcRect b="-9611" l="0" r="0" t="23944"/>
          <a:stretch/>
        </p:blipFill>
        <p:spPr>
          <a:xfrm>
            <a:off x="671250" y="1131000"/>
            <a:ext cx="2223100" cy="23016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7"/>
          <p:cNvSpPr txBox="1"/>
          <p:nvPr>
            <p:ph type="ctrTitle"/>
          </p:nvPr>
        </p:nvSpPr>
        <p:spPr>
          <a:xfrm>
            <a:off x="671250" y="0"/>
            <a:ext cx="7801500" cy="118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Tesla Mobile App</a:t>
            </a:r>
            <a:endParaRPr/>
          </a:p>
        </p:txBody>
      </p:sp>
      <p:pic>
        <p:nvPicPr>
          <p:cNvPr id="158" name="Google Shape;158;p27"/>
          <p:cNvPicPr preferRelativeResize="0"/>
          <p:nvPr/>
        </p:nvPicPr>
        <p:blipFill>
          <a:blip r:embed="rId3">
            <a:alphaModFix/>
          </a:blip>
          <a:stretch>
            <a:fillRect/>
          </a:stretch>
        </p:blipFill>
        <p:spPr>
          <a:xfrm>
            <a:off x="2234996" y="1184400"/>
            <a:ext cx="4674019" cy="3700925"/>
          </a:xfrm>
          <a:prstGeom prst="rect">
            <a:avLst/>
          </a:prstGeom>
          <a:noFill/>
          <a:ln>
            <a:noFill/>
          </a:ln>
        </p:spPr>
      </p:pic>
      <p:pic>
        <p:nvPicPr>
          <p:cNvPr id="159" name="Google Shape;159;p27"/>
          <p:cNvPicPr preferRelativeResize="0"/>
          <p:nvPr/>
        </p:nvPicPr>
        <p:blipFill>
          <a:blip r:embed="rId4">
            <a:alphaModFix/>
          </a:blip>
          <a:stretch>
            <a:fillRect/>
          </a:stretch>
        </p:blipFill>
        <p:spPr>
          <a:xfrm>
            <a:off x="457950" y="1268275"/>
            <a:ext cx="1176500" cy="3405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8"/>
          <p:cNvSpPr txBox="1"/>
          <p:nvPr>
            <p:ph type="ctrTitle"/>
          </p:nvPr>
        </p:nvSpPr>
        <p:spPr>
          <a:xfrm>
            <a:off x="671250" y="155075"/>
            <a:ext cx="7801500" cy="7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Updates</a:t>
            </a:r>
            <a:endParaRPr/>
          </a:p>
        </p:txBody>
      </p:sp>
      <p:pic>
        <p:nvPicPr>
          <p:cNvPr id="165" name="Google Shape;165;p28"/>
          <p:cNvPicPr preferRelativeResize="0"/>
          <p:nvPr/>
        </p:nvPicPr>
        <p:blipFill>
          <a:blip r:embed="rId3">
            <a:alphaModFix/>
          </a:blip>
          <a:stretch>
            <a:fillRect/>
          </a:stretch>
        </p:blipFill>
        <p:spPr>
          <a:xfrm>
            <a:off x="1397150" y="1100075"/>
            <a:ext cx="5520982" cy="389102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9"/>
          <p:cNvSpPr txBox="1"/>
          <p:nvPr>
            <p:ph type="ctrTitle"/>
          </p:nvPr>
        </p:nvSpPr>
        <p:spPr>
          <a:xfrm>
            <a:off x="671250" y="211375"/>
            <a:ext cx="7801500" cy="95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New Pages</a:t>
            </a:r>
            <a:endParaRPr/>
          </a:p>
        </p:txBody>
      </p:sp>
      <p:pic>
        <p:nvPicPr>
          <p:cNvPr id="171" name="Google Shape;171;p29"/>
          <p:cNvPicPr preferRelativeResize="0"/>
          <p:nvPr/>
        </p:nvPicPr>
        <p:blipFill>
          <a:blip r:embed="rId3">
            <a:alphaModFix/>
          </a:blip>
          <a:stretch>
            <a:fillRect/>
          </a:stretch>
        </p:blipFill>
        <p:spPr>
          <a:xfrm>
            <a:off x="2499225" y="1346150"/>
            <a:ext cx="4145547" cy="3667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0"/>
          <p:cNvSpPr txBox="1"/>
          <p:nvPr>
            <p:ph type="ctrTitle"/>
          </p:nvPr>
        </p:nvSpPr>
        <p:spPr>
          <a:xfrm>
            <a:off x="612550" y="117425"/>
            <a:ext cx="7801500" cy="86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New Pages (cont.)</a:t>
            </a:r>
            <a:endParaRPr/>
          </a:p>
        </p:txBody>
      </p:sp>
      <p:pic>
        <p:nvPicPr>
          <p:cNvPr id="177" name="Google Shape;177;p30"/>
          <p:cNvPicPr preferRelativeResize="0"/>
          <p:nvPr/>
        </p:nvPicPr>
        <p:blipFill>
          <a:blip r:embed="rId3">
            <a:alphaModFix/>
          </a:blip>
          <a:stretch>
            <a:fillRect/>
          </a:stretch>
        </p:blipFill>
        <p:spPr>
          <a:xfrm>
            <a:off x="434250" y="1135325"/>
            <a:ext cx="4596216" cy="3855776"/>
          </a:xfrm>
          <a:prstGeom prst="rect">
            <a:avLst/>
          </a:prstGeom>
          <a:noFill/>
          <a:ln>
            <a:noFill/>
          </a:ln>
        </p:spPr>
      </p:pic>
      <p:pic>
        <p:nvPicPr>
          <p:cNvPr id="178" name="Google Shape;178;p30"/>
          <p:cNvPicPr preferRelativeResize="0"/>
          <p:nvPr/>
        </p:nvPicPr>
        <p:blipFill>
          <a:blip r:embed="rId4">
            <a:alphaModFix/>
          </a:blip>
          <a:stretch>
            <a:fillRect/>
          </a:stretch>
        </p:blipFill>
        <p:spPr>
          <a:xfrm>
            <a:off x="6427641" y="1135325"/>
            <a:ext cx="1930678" cy="3855777"/>
          </a:xfrm>
          <a:prstGeom prst="rect">
            <a:avLst/>
          </a:prstGeom>
          <a:noFill/>
          <a:ln>
            <a:noFill/>
          </a:ln>
        </p:spPr>
      </p:pic>
      <p:pic>
        <p:nvPicPr>
          <p:cNvPr id="179" name="Google Shape;179;p30"/>
          <p:cNvPicPr preferRelativeResize="0"/>
          <p:nvPr/>
        </p:nvPicPr>
        <p:blipFill>
          <a:blip r:embed="rId5">
            <a:alphaModFix/>
          </a:blip>
          <a:stretch>
            <a:fillRect/>
          </a:stretch>
        </p:blipFill>
        <p:spPr>
          <a:xfrm>
            <a:off x="5350137" y="2571750"/>
            <a:ext cx="757861" cy="698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1"/>
          <p:cNvSpPr txBox="1"/>
          <p:nvPr>
            <p:ph type="ctrTitle"/>
          </p:nvPr>
        </p:nvSpPr>
        <p:spPr>
          <a:xfrm>
            <a:off x="671250" y="0"/>
            <a:ext cx="7801500" cy="93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Beyond the MVP</a:t>
            </a:r>
            <a:endParaRPr/>
          </a:p>
        </p:txBody>
      </p:sp>
      <p:pic>
        <p:nvPicPr>
          <p:cNvPr id="185" name="Google Shape;185;p31"/>
          <p:cNvPicPr preferRelativeResize="0"/>
          <p:nvPr/>
        </p:nvPicPr>
        <p:blipFill>
          <a:blip r:embed="rId3">
            <a:alphaModFix/>
          </a:blip>
          <a:stretch>
            <a:fillRect/>
          </a:stretch>
        </p:blipFill>
        <p:spPr>
          <a:xfrm>
            <a:off x="313400" y="1649713"/>
            <a:ext cx="3644051" cy="2750525"/>
          </a:xfrm>
          <a:prstGeom prst="rect">
            <a:avLst/>
          </a:prstGeom>
          <a:noFill/>
          <a:ln>
            <a:noFill/>
          </a:ln>
        </p:spPr>
      </p:pic>
      <p:pic>
        <p:nvPicPr>
          <p:cNvPr id="186" name="Google Shape;186;p31"/>
          <p:cNvPicPr preferRelativeResize="0"/>
          <p:nvPr/>
        </p:nvPicPr>
        <p:blipFill>
          <a:blip r:embed="rId4">
            <a:alphaModFix/>
          </a:blip>
          <a:stretch>
            <a:fillRect/>
          </a:stretch>
        </p:blipFill>
        <p:spPr>
          <a:xfrm>
            <a:off x="5069400" y="1649727"/>
            <a:ext cx="3792775" cy="29218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pic>
        <p:nvPicPr>
          <p:cNvPr id="65" name="Google Shape;65;p14"/>
          <p:cNvPicPr preferRelativeResize="0"/>
          <p:nvPr/>
        </p:nvPicPr>
        <p:blipFill>
          <a:blip r:embed="rId3">
            <a:alphaModFix/>
          </a:blip>
          <a:stretch>
            <a:fillRect/>
          </a:stretch>
        </p:blipFill>
        <p:spPr>
          <a:xfrm>
            <a:off x="0" y="361175"/>
            <a:ext cx="3848575" cy="3848575"/>
          </a:xfrm>
          <a:prstGeom prst="rect">
            <a:avLst/>
          </a:prstGeom>
          <a:noFill/>
          <a:ln>
            <a:noFill/>
          </a:ln>
        </p:spPr>
      </p:pic>
      <p:sp>
        <p:nvSpPr>
          <p:cNvPr id="66" name="Google Shape;66;p14"/>
          <p:cNvSpPr txBox="1"/>
          <p:nvPr>
            <p:ph idx="4294967295" type="subTitle"/>
          </p:nvPr>
        </p:nvSpPr>
        <p:spPr>
          <a:xfrm>
            <a:off x="3724725" y="1943275"/>
            <a:ext cx="5058000" cy="19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Tesla’s mission is to accelerate the world’s transition to sustainable energy.</a:t>
            </a:r>
            <a:endParaRPr sz="1800"/>
          </a:p>
          <a:p>
            <a:pPr indent="0" lvl="0" marL="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2"/>
          <p:cNvSpPr txBox="1"/>
          <p:nvPr>
            <p:ph type="ctrTitle"/>
          </p:nvPr>
        </p:nvSpPr>
        <p:spPr>
          <a:xfrm>
            <a:off x="671250" y="-23225"/>
            <a:ext cx="7801500" cy="90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Success Metrics</a:t>
            </a:r>
            <a:endParaRPr/>
          </a:p>
        </p:txBody>
      </p:sp>
      <p:sp>
        <p:nvSpPr>
          <p:cNvPr id="192" name="Google Shape;192;p32"/>
          <p:cNvSpPr txBox="1"/>
          <p:nvPr>
            <p:ph idx="1" type="subTitle"/>
          </p:nvPr>
        </p:nvSpPr>
        <p:spPr>
          <a:xfrm>
            <a:off x="96100" y="746075"/>
            <a:ext cx="8840700" cy="28284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Number of customers who submit a request to enroll in community solar</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Number of community solar projects started</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Number of MWs of solar capacity and storage installed for community solar projects</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Total number of new Tesla customers who install Tesla solar and batteries on their residence (whether individually or as part of community solar project)</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Total MWs of solar installed</a:t>
            </a:r>
            <a:endParaRPr sz="18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3"/>
          <p:cNvSpPr txBox="1"/>
          <p:nvPr>
            <p:ph type="ctrTitle"/>
          </p:nvPr>
        </p:nvSpPr>
        <p:spPr>
          <a:xfrm>
            <a:off x="718225" y="105700"/>
            <a:ext cx="7801500" cy="9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Earth’s Power Plant</a:t>
            </a:r>
            <a:endParaRPr/>
          </a:p>
        </p:txBody>
      </p:sp>
      <p:pic>
        <p:nvPicPr>
          <p:cNvPr id="198" name="Google Shape;198;p33"/>
          <p:cNvPicPr preferRelativeResize="0"/>
          <p:nvPr/>
        </p:nvPicPr>
        <p:blipFill>
          <a:blip r:embed="rId3">
            <a:alphaModFix/>
          </a:blip>
          <a:stretch>
            <a:fillRect/>
          </a:stretch>
        </p:blipFill>
        <p:spPr>
          <a:xfrm>
            <a:off x="3262325" y="2274375"/>
            <a:ext cx="2991750" cy="1990875"/>
          </a:xfrm>
          <a:prstGeom prst="rect">
            <a:avLst/>
          </a:prstGeom>
          <a:noFill/>
          <a:ln>
            <a:noFill/>
          </a:ln>
        </p:spPr>
      </p:pic>
      <p:sp>
        <p:nvSpPr>
          <p:cNvPr id="199" name="Google Shape;199;p33"/>
          <p:cNvSpPr txBox="1"/>
          <p:nvPr>
            <p:ph idx="1" type="subTitle"/>
          </p:nvPr>
        </p:nvSpPr>
        <p:spPr>
          <a:xfrm>
            <a:off x="718225" y="1157550"/>
            <a:ext cx="7801500" cy="2828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FFFFFF"/>
                </a:solidFill>
                <a:latin typeface="Arial"/>
                <a:ea typeface="Arial"/>
                <a:cs typeface="Arial"/>
                <a:sym typeface="Arial"/>
              </a:rPr>
              <a:t>Future markets:</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California</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Rest of US</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Internationally</a:t>
            </a:r>
            <a:endParaRPr sz="1800">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ctrTitle"/>
          </p:nvPr>
        </p:nvSpPr>
        <p:spPr>
          <a:xfrm>
            <a:off x="129500" y="71475"/>
            <a:ext cx="7801500" cy="91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Tesla Cars</a:t>
            </a:r>
            <a:endParaRPr/>
          </a:p>
        </p:txBody>
      </p:sp>
      <p:sp>
        <p:nvSpPr>
          <p:cNvPr id="72" name="Google Shape;72;p15"/>
          <p:cNvSpPr txBox="1"/>
          <p:nvPr>
            <p:ph idx="1" type="subTitle"/>
          </p:nvPr>
        </p:nvSpPr>
        <p:spPr>
          <a:xfrm>
            <a:off x="-82100" y="1197775"/>
            <a:ext cx="5154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Tesla Cars</a:t>
            </a:r>
            <a:endParaRPr/>
          </a:p>
        </p:txBody>
      </p:sp>
      <p:pic>
        <p:nvPicPr>
          <p:cNvPr id="73" name="Google Shape;73;p15"/>
          <p:cNvPicPr preferRelativeResize="0"/>
          <p:nvPr/>
        </p:nvPicPr>
        <p:blipFill>
          <a:blip r:embed="rId3">
            <a:alphaModFix/>
          </a:blip>
          <a:stretch>
            <a:fillRect/>
          </a:stretch>
        </p:blipFill>
        <p:spPr>
          <a:xfrm>
            <a:off x="2004400" y="1814450"/>
            <a:ext cx="5135198" cy="3209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6"/>
          <p:cNvSpPr txBox="1"/>
          <p:nvPr>
            <p:ph type="ctrTitle"/>
          </p:nvPr>
        </p:nvSpPr>
        <p:spPr>
          <a:xfrm>
            <a:off x="129500" y="71475"/>
            <a:ext cx="7801500" cy="91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Tesla Energy</a:t>
            </a:r>
            <a:endParaRPr/>
          </a:p>
        </p:txBody>
      </p:sp>
      <p:pic>
        <p:nvPicPr>
          <p:cNvPr id="79" name="Google Shape;79;p16"/>
          <p:cNvPicPr preferRelativeResize="0"/>
          <p:nvPr/>
        </p:nvPicPr>
        <p:blipFill>
          <a:blip r:embed="rId3">
            <a:alphaModFix/>
          </a:blip>
          <a:stretch>
            <a:fillRect/>
          </a:stretch>
        </p:blipFill>
        <p:spPr>
          <a:xfrm>
            <a:off x="0" y="3258425"/>
            <a:ext cx="4813038" cy="1885099"/>
          </a:xfrm>
          <a:prstGeom prst="rect">
            <a:avLst/>
          </a:prstGeom>
          <a:noFill/>
          <a:ln>
            <a:noFill/>
          </a:ln>
        </p:spPr>
      </p:pic>
      <p:sp>
        <p:nvSpPr>
          <p:cNvPr id="80" name="Google Shape;80;p16"/>
          <p:cNvSpPr txBox="1"/>
          <p:nvPr>
            <p:ph idx="1" type="subTitle"/>
          </p:nvPr>
        </p:nvSpPr>
        <p:spPr>
          <a:xfrm>
            <a:off x="-212425" y="3108325"/>
            <a:ext cx="5154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Tesla Home Batteries</a:t>
            </a:r>
            <a:endParaRPr/>
          </a:p>
        </p:txBody>
      </p:sp>
      <p:pic>
        <p:nvPicPr>
          <p:cNvPr id="81" name="Google Shape;81;p16"/>
          <p:cNvPicPr preferRelativeResize="0"/>
          <p:nvPr/>
        </p:nvPicPr>
        <p:blipFill>
          <a:blip r:embed="rId4">
            <a:alphaModFix/>
          </a:blip>
          <a:stretch>
            <a:fillRect/>
          </a:stretch>
        </p:blipFill>
        <p:spPr>
          <a:xfrm>
            <a:off x="53300" y="1179137"/>
            <a:ext cx="4821574" cy="1885101"/>
          </a:xfrm>
          <a:prstGeom prst="rect">
            <a:avLst/>
          </a:prstGeom>
          <a:noFill/>
          <a:ln>
            <a:noFill/>
          </a:ln>
        </p:spPr>
      </p:pic>
      <p:sp>
        <p:nvSpPr>
          <p:cNvPr id="82" name="Google Shape;82;p16"/>
          <p:cNvSpPr txBox="1"/>
          <p:nvPr>
            <p:ph idx="1" type="subTitle"/>
          </p:nvPr>
        </p:nvSpPr>
        <p:spPr>
          <a:xfrm>
            <a:off x="-535375" y="1102950"/>
            <a:ext cx="5154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Tesla Solar Panels</a:t>
            </a:r>
            <a:endParaRPr/>
          </a:p>
        </p:txBody>
      </p:sp>
      <p:pic>
        <p:nvPicPr>
          <p:cNvPr id="83" name="Google Shape;83;p16"/>
          <p:cNvPicPr preferRelativeResize="0"/>
          <p:nvPr/>
        </p:nvPicPr>
        <p:blipFill>
          <a:blip r:embed="rId5">
            <a:alphaModFix/>
          </a:blip>
          <a:stretch>
            <a:fillRect/>
          </a:stretch>
        </p:blipFill>
        <p:spPr>
          <a:xfrm>
            <a:off x="4951079" y="1682621"/>
            <a:ext cx="4151046" cy="2414525"/>
          </a:xfrm>
          <a:prstGeom prst="rect">
            <a:avLst/>
          </a:prstGeom>
          <a:noFill/>
          <a:ln>
            <a:noFill/>
          </a:ln>
        </p:spPr>
      </p:pic>
      <p:sp>
        <p:nvSpPr>
          <p:cNvPr id="84" name="Google Shape;84;p16"/>
          <p:cNvSpPr txBox="1"/>
          <p:nvPr>
            <p:ph idx="1" type="subTitle"/>
          </p:nvPr>
        </p:nvSpPr>
        <p:spPr>
          <a:xfrm>
            <a:off x="4316950" y="1682625"/>
            <a:ext cx="51549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Tesla Solar Roof</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7"/>
          <p:cNvSpPr txBox="1"/>
          <p:nvPr>
            <p:ph type="ctrTitle"/>
          </p:nvPr>
        </p:nvSpPr>
        <p:spPr>
          <a:xfrm>
            <a:off x="671250" y="213575"/>
            <a:ext cx="7801500" cy="103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Environment</a:t>
            </a:r>
            <a:endParaRPr/>
          </a:p>
        </p:txBody>
      </p:sp>
      <p:pic>
        <p:nvPicPr>
          <p:cNvPr id="90" name="Google Shape;90;p17"/>
          <p:cNvPicPr preferRelativeResize="0"/>
          <p:nvPr/>
        </p:nvPicPr>
        <p:blipFill>
          <a:blip r:embed="rId3">
            <a:alphaModFix/>
          </a:blip>
          <a:stretch>
            <a:fillRect/>
          </a:stretch>
        </p:blipFill>
        <p:spPr>
          <a:xfrm>
            <a:off x="3129625" y="1781850"/>
            <a:ext cx="3056850" cy="3056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8"/>
          <p:cNvSpPr txBox="1"/>
          <p:nvPr>
            <p:ph type="ctrTitle"/>
          </p:nvPr>
        </p:nvSpPr>
        <p:spPr>
          <a:xfrm>
            <a:off x="671250" y="128050"/>
            <a:ext cx="7801500" cy="94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Modern Day Living</a:t>
            </a:r>
            <a:endParaRPr/>
          </a:p>
        </p:txBody>
      </p:sp>
      <p:pic>
        <p:nvPicPr>
          <p:cNvPr id="96" name="Google Shape;96;p18"/>
          <p:cNvPicPr preferRelativeResize="0"/>
          <p:nvPr/>
        </p:nvPicPr>
        <p:blipFill>
          <a:blip r:embed="rId3">
            <a:alphaModFix/>
          </a:blip>
          <a:stretch>
            <a:fillRect/>
          </a:stretch>
        </p:blipFill>
        <p:spPr>
          <a:xfrm>
            <a:off x="1985750" y="1504625"/>
            <a:ext cx="5572150" cy="3134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9"/>
          <p:cNvSpPr txBox="1"/>
          <p:nvPr>
            <p:ph type="ctrTitle"/>
          </p:nvPr>
        </p:nvSpPr>
        <p:spPr>
          <a:xfrm>
            <a:off x="607225" y="128050"/>
            <a:ext cx="7801500" cy="102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Statistics</a:t>
            </a:r>
            <a:endParaRPr/>
          </a:p>
        </p:txBody>
      </p:sp>
      <p:sp>
        <p:nvSpPr>
          <p:cNvPr id="102" name="Google Shape;102;p19"/>
          <p:cNvSpPr txBox="1"/>
          <p:nvPr>
            <p:ph idx="1" type="subTitle"/>
          </p:nvPr>
        </p:nvSpPr>
        <p:spPr>
          <a:xfrm>
            <a:off x="975825" y="1323036"/>
            <a:ext cx="3900600" cy="150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Cambria"/>
                <a:ea typeface="Cambria"/>
                <a:cs typeface="Cambria"/>
                <a:sym typeface="Cambria"/>
              </a:rPr>
              <a:t>~77% of homes can’t support solar</a:t>
            </a:r>
            <a:endParaRPr sz="2400">
              <a:solidFill>
                <a:srgbClr val="FFFFFF"/>
              </a:solidFill>
              <a:latin typeface="Cambria"/>
              <a:ea typeface="Cambria"/>
              <a:cs typeface="Cambria"/>
              <a:sym typeface="Cambria"/>
            </a:endParaRPr>
          </a:p>
          <a:p>
            <a:pPr indent="0" lvl="0" marL="0" rtl="0" algn="l">
              <a:spcBef>
                <a:spcPts val="0"/>
              </a:spcBef>
              <a:spcAft>
                <a:spcPts val="0"/>
              </a:spcAft>
              <a:buNone/>
            </a:pPr>
            <a:r>
              <a:rPr lang="en" sz="1200" u="sng">
                <a:solidFill>
                  <a:srgbClr val="1155CC"/>
                </a:solidFill>
                <a:latin typeface="Cambria"/>
                <a:ea typeface="Cambria"/>
                <a:cs typeface="Cambria"/>
                <a:sym typeface="Cambria"/>
                <a:hlinkClick r:id="rId3"/>
              </a:rPr>
              <a:t>https://solstice.us/solstice-blog/why-americans-cant-access-rooftop-solar/</a:t>
            </a:r>
            <a:endParaRPr/>
          </a:p>
        </p:txBody>
      </p:sp>
      <p:pic>
        <p:nvPicPr>
          <p:cNvPr id="103" name="Google Shape;103;p19"/>
          <p:cNvPicPr preferRelativeResize="0"/>
          <p:nvPr/>
        </p:nvPicPr>
        <p:blipFill>
          <a:blip r:embed="rId4">
            <a:alphaModFix/>
          </a:blip>
          <a:stretch>
            <a:fillRect/>
          </a:stretch>
        </p:blipFill>
        <p:spPr>
          <a:xfrm>
            <a:off x="3086975" y="2627850"/>
            <a:ext cx="3176700" cy="2117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0"/>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Opportunity Hypothesis</a:t>
            </a:r>
            <a:endParaRPr/>
          </a:p>
        </p:txBody>
      </p:sp>
      <p:sp>
        <p:nvSpPr>
          <p:cNvPr id="109" name="Google Shape;109;p20"/>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Community Solar</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1"/>
          <p:cNvSpPr txBox="1"/>
          <p:nvPr>
            <p:ph type="ctrTitle"/>
          </p:nvPr>
        </p:nvSpPr>
        <p:spPr>
          <a:xfrm>
            <a:off x="223050" y="39900"/>
            <a:ext cx="82179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Community Solar</a:t>
            </a:r>
            <a:endParaRPr/>
          </a:p>
        </p:txBody>
      </p:sp>
      <p:pic>
        <p:nvPicPr>
          <p:cNvPr id="115" name="Google Shape;115;p21"/>
          <p:cNvPicPr preferRelativeResize="0"/>
          <p:nvPr/>
        </p:nvPicPr>
        <p:blipFill>
          <a:blip r:embed="rId3">
            <a:alphaModFix/>
          </a:blip>
          <a:stretch>
            <a:fillRect/>
          </a:stretch>
        </p:blipFill>
        <p:spPr>
          <a:xfrm>
            <a:off x="2475725" y="1985725"/>
            <a:ext cx="5088250" cy="3003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